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57" r:id="rId3"/>
    <p:sldId id="288" r:id="rId4"/>
    <p:sldId id="258" r:id="rId5"/>
    <p:sldId id="289" r:id="rId6"/>
    <p:sldId id="290" r:id="rId7"/>
    <p:sldId id="297" r:id="rId8"/>
    <p:sldId id="298" r:id="rId9"/>
    <p:sldId id="299" r:id="rId10"/>
    <p:sldId id="291" r:id="rId11"/>
    <p:sldId id="296" r:id="rId12"/>
    <p:sldId id="304" r:id="rId13"/>
    <p:sldId id="307" r:id="rId14"/>
    <p:sldId id="305" r:id="rId15"/>
    <p:sldId id="301" r:id="rId16"/>
    <p:sldId id="309" r:id="rId17"/>
    <p:sldId id="311" r:id="rId18"/>
    <p:sldId id="312" r:id="rId19"/>
    <p:sldId id="313" r:id="rId20"/>
    <p:sldId id="316" r:id="rId21"/>
    <p:sldId id="292" r:id="rId22"/>
    <p:sldId id="319" r:id="rId23"/>
    <p:sldId id="320" r:id="rId24"/>
    <p:sldId id="318" r:id="rId25"/>
    <p:sldId id="321" r:id="rId26"/>
    <p:sldId id="322" r:id="rId27"/>
    <p:sldId id="324" r:id="rId28"/>
    <p:sldId id="317" r:id="rId29"/>
    <p:sldId id="293" r:id="rId30"/>
    <p:sldId id="261" r:id="rId31"/>
    <p:sldId id="287" r:id="rId32"/>
    <p:sldId id="308" r:id="rId33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672" autoAdjust="0"/>
  </p:normalViewPr>
  <p:slideViewPr>
    <p:cSldViewPr>
      <p:cViewPr>
        <p:scale>
          <a:sx n="100" d="100"/>
          <a:sy n="100" d="100"/>
        </p:scale>
        <p:origin x="-21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6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83C-0CED-4F7D-B952-921917724CB0}" type="datetime1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t>2011/10/31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t>2011/10/31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9724" y="1340768"/>
            <a:ext cx="7848600" cy="1584176"/>
          </a:xfrm>
        </p:spPr>
        <p:txBody>
          <a:bodyPr/>
          <a:lstStyle/>
          <a:p>
            <a:r>
              <a:rPr lang="en-US" altLang="zh-TW" sz="3200" b="1" cap="none" dirty="0"/>
              <a:t>Efﬁcient Similarity Search </a:t>
            </a:r>
            <a:r>
              <a:rPr lang="en-US" altLang="zh-TW" sz="3200" b="1" cap="none" dirty="0" smtClean="0"/>
              <a:t>:</a:t>
            </a:r>
            <a:br>
              <a:rPr lang="en-US" altLang="zh-TW" sz="3200" b="1" cap="none" dirty="0" smtClean="0"/>
            </a:br>
            <a:r>
              <a:rPr lang="en-US" altLang="zh-TW" sz="3200" b="1" cap="none" dirty="0" smtClean="0"/>
              <a:t>Arbitrary Similarity </a:t>
            </a:r>
            <a:r>
              <a:rPr lang="en-US" altLang="zh-TW" sz="3200" b="1" cap="none" dirty="0"/>
              <a:t>Measures, Arbitrary Composition</a:t>
            </a:r>
            <a:endParaRPr lang="zh-TW" altLang="en-US" sz="3200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516088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>Date: 2011/10/31</a:t>
            </a:r>
          </a:p>
          <a:p>
            <a:r>
              <a:rPr lang="en-US" altLang="zh-TW" sz="2400" b="1" dirty="0"/>
              <a:t>Source: Dustin Lange et. al </a:t>
            </a:r>
            <a:r>
              <a:rPr lang="en-US" altLang="zh-TW" sz="2400" b="1" dirty="0" smtClean="0"/>
              <a:t>(CIKM’11)</a:t>
            </a:r>
          </a:p>
          <a:p>
            <a:r>
              <a:rPr lang="en-US" altLang="zh-TW" sz="2400" b="1" dirty="0" err="1" smtClean="0"/>
              <a:t>Speaker:Chiang,guang-ting</a:t>
            </a:r>
            <a:endParaRPr lang="en-US" altLang="zh-TW" sz="2400" b="1" dirty="0" smtClean="0"/>
          </a:p>
          <a:p>
            <a:r>
              <a:rPr lang="en-US" altLang="zh-TW" sz="2400" b="1" dirty="0"/>
              <a:t>Advisor: Dr. </a:t>
            </a:r>
            <a:r>
              <a:rPr lang="en-US" altLang="zh-TW" sz="2400" b="1" dirty="0" err="1"/>
              <a:t>Koh</a:t>
            </a:r>
            <a:r>
              <a:rPr lang="en-US" altLang="zh-TW" sz="2400" b="1" dirty="0"/>
              <a:t>. </a:t>
            </a:r>
            <a:r>
              <a:rPr lang="en-US" altLang="zh-TW" sz="2400" b="1" dirty="0" err="1"/>
              <a:t>Jia</a:t>
            </a:r>
            <a:r>
              <a:rPr lang="en-US" altLang="zh-TW" sz="2400" b="1" dirty="0"/>
              <a:t>-ling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5" name="Picture 2" descr="find, magnifying glass, search, zoom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 smtClean="0"/>
              <a:t>Evaluating </a:t>
            </a:r>
            <a:r>
              <a:rPr lang="en-US" altLang="zh-TW" sz="4800" dirty="0"/>
              <a:t>Query </a:t>
            </a:r>
            <a:r>
              <a:rPr lang="en-US" altLang="zh-TW" sz="4800" dirty="0" smtClean="0"/>
              <a:t>Plans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Completeness Estimation</a:t>
            </a:r>
          </a:p>
          <a:p>
            <a:pPr lvl="1"/>
            <a:r>
              <a:rPr lang="en-US" altLang="zh-TW" dirty="0"/>
              <a:t>How  many  matches  can  be  found  with  this  query  plan?</a:t>
            </a:r>
            <a:endParaRPr lang="en-US" altLang="zh-TW" dirty="0" smtClean="0"/>
          </a:p>
          <a:p>
            <a:r>
              <a:rPr lang="en-US" altLang="zh-TW" dirty="0" smtClean="0"/>
              <a:t>Cost Estimation</a:t>
            </a:r>
          </a:p>
          <a:p>
            <a:pPr lvl="1"/>
            <a:r>
              <a:rPr lang="en-US" altLang="zh-TW" dirty="0"/>
              <a:t>How large is the cardinality of an average </a:t>
            </a:r>
            <a:r>
              <a:rPr lang="en-US" altLang="zh-TW" dirty="0" smtClean="0"/>
              <a:t>query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result </a:t>
            </a:r>
            <a:r>
              <a:rPr lang="en-US" altLang="zh-TW" dirty="0"/>
              <a:t>with this query plan?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Completeness </a:t>
            </a:r>
            <a:r>
              <a:rPr lang="en-US" altLang="zh-TW" dirty="0" smtClean="0"/>
              <a:t>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Gathering Training Data :</a:t>
            </a:r>
          </a:p>
          <a:p>
            <a:pPr lvl="1"/>
            <a:r>
              <a:rPr lang="en-US" altLang="zh-TW" dirty="0" smtClean="0"/>
              <a:t>Real Training Data:</a:t>
            </a:r>
          </a:p>
          <a:p>
            <a:pPr lvl="2"/>
            <a:r>
              <a:rPr lang="en-US" altLang="zh-TW" dirty="0"/>
              <a:t> In our use case, we have a </a:t>
            </a:r>
            <a:r>
              <a:rPr lang="en-US" altLang="zh-TW" dirty="0" smtClean="0"/>
              <a:t>set of </a:t>
            </a:r>
            <a:r>
              <a:rPr lang="en-US" altLang="zh-TW" dirty="0"/>
              <a:t>2m queries, most of them with results manually </a:t>
            </a:r>
            <a:r>
              <a:rPr lang="en-US" altLang="zh-TW" dirty="0" smtClean="0"/>
              <a:t>labeled as </a:t>
            </a:r>
            <a:r>
              <a:rPr lang="en-US" altLang="zh-TW" dirty="0"/>
              <a:t>correct. This is the ideal situation, where we can rely </a:t>
            </a:r>
            <a:r>
              <a:rPr lang="en-US" altLang="zh-TW" dirty="0" smtClean="0"/>
              <a:t>on a </a:t>
            </a:r>
            <a:r>
              <a:rPr lang="en-US" altLang="zh-TW" dirty="0"/>
              <a:t>manually labeled set of query/result record pairs</a:t>
            </a:r>
            <a:r>
              <a:rPr lang="en-US" altLang="zh-TW" dirty="0" smtClean="0"/>
              <a:t>.</a:t>
            </a:r>
          </a:p>
          <a:p>
            <a:pPr marL="411480" lvl="1" indent="0">
              <a:buNone/>
            </a:pP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Evaluating Query Plans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15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Completeness </a:t>
            </a:r>
            <a:r>
              <a:rPr lang="en-US" altLang="zh-TW" dirty="0" smtClean="0"/>
              <a:t>Estimation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Estimation</a:t>
                </a:r>
              </a:p>
              <a:p>
                <a:endParaRPr lang="en-US" altLang="zh-TW" dirty="0"/>
              </a:p>
              <a:p>
                <a:pPr lvl="1"/>
                <a:r>
                  <a:rPr lang="en-US" altLang="zh-TW" dirty="0" smtClean="0"/>
                  <a:t>T : training instance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𝑐𝑜𝑣𝑒𝑟𝑠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𝑞𝑝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TW" dirty="0" smtClean="0"/>
                  <a:t> evaluates </a:t>
                </a:r>
                <a:r>
                  <a:rPr lang="en-US" altLang="zh-TW" dirty="0"/>
                  <a:t>to true </a:t>
                </a:r>
                <a:r>
                  <a:rPr lang="en-US" altLang="zh-TW" dirty="0" err="1"/>
                  <a:t>iﬀ</a:t>
                </a:r>
                <a:r>
                  <a:rPr lang="en-US" altLang="zh-TW" dirty="0"/>
                  <a:t> the pair (q, r</a:t>
                </a:r>
                <a:r>
                  <a:rPr lang="en-US" altLang="zh-TW" dirty="0" smtClean="0"/>
                  <a:t>) is covered </a:t>
                </a:r>
                <a:r>
                  <a:rPr lang="en-US" altLang="zh-TW" dirty="0"/>
                  <a:t>by </a:t>
                </a:r>
                <a:r>
                  <a:rPr lang="en-US" altLang="zh-TW" dirty="0" err="1"/>
                  <a:t>qp</a:t>
                </a:r>
                <a:r>
                  <a:rPr lang="en-US" altLang="zh-TW" dirty="0"/>
                  <a:t> (</a:t>
                </a:r>
                <a:r>
                  <a:rPr lang="en-US" altLang="zh-TW" dirty="0" err="1"/>
                  <a:t>i</a:t>
                </a:r>
                <a:r>
                  <a:rPr lang="en-US" altLang="zh-TW" dirty="0"/>
                  <a:t>. e., if the query plan predicates are </a:t>
                </a:r>
                <a:r>
                  <a:rPr lang="en-US" altLang="zh-TW" dirty="0" err="1" smtClean="0"/>
                  <a:t>fulﬁlld</a:t>
                </a:r>
                <a:r>
                  <a:rPr lang="en-US" altLang="zh-TW" dirty="0" smtClean="0"/>
                  <a:t>).</a:t>
                </a:r>
              </a:p>
              <a:p>
                <a:pPr marL="411480" lvl="1" indent="0">
                  <a:buNone/>
                </a:pPr>
                <a:r>
                  <a:rPr lang="en-US" altLang="zh-TW" dirty="0" smtClean="0"/>
                  <a:t>  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4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Evaluating Query Plans</a:t>
            </a:r>
            <a:endParaRPr lang="zh-TW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34385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0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Completeness </a:t>
            </a:r>
            <a:r>
              <a:rPr lang="en-US" altLang="zh-TW" dirty="0" smtClean="0"/>
              <a:t>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Estimation</a:t>
            </a:r>
          </a:p>
          <a:p>
            <a:pPr lvl="1"/>
            <a:r>
              <a:rPr lang="en-US" altLang="zh-TW" b="1" dirty="0"/>
              <a:t>Basic algorithm</a:t>
            </a:r>
            <a:r>
              <a:rPr lang="en-US" altLang="zh-TW" dirty="0"/>
              <a:t>: </a:t>
            </a:r>
            <a:endParaRPr lang="en-US" altLang="zh-TW" dirty="0" smtClean="0"/>
          </a:p>
          <a:p>
            <a:pPr marL="411480" lvl="1" indent="0">
              <a:buNone/>
            </a:pPr>
            <a:r>
              <a:rPr lang="en-US" altLang="zh-TW" dirty="0" smtClean="0"/>
              <a:t>    </a:t>
            </a:r>
            <a:r>
              <a:rPr lang="en-US" altLang="zh-TW" dirty="0" smtClean="0"/>
              <a:t>Iterate </a:t>
            </a:r>
            <a:r>
              <a:rPr lang="en-US" altLang="zh-TW" dirty="0"/>
              <a:t>over the list T  and </a:t>
            </a:r>
            <a:r>
              <a:rPr lang="en-US" altLang="zh-TW" dirty="0" smtClean="0"/>
              <a:t>count all </a:t>
            </a:r>
            <a:r>
              <a:rPr lang="en-US" altLang="zh-TW" dirty="0"/>
              <a:t>query/result record pairs that </a:t>
            </a:r>
            <a:r>
              <a:rPr lang="en-US" altLang="zh-TW" dirty="0" smtClean="0"/>
              <a:t> </a:t>
            </a:r>
          </a:p>
          <a:p>
            <a:pPr marL="41148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are </a:t>
            </a:r>
            <a:r>
              <a:rPr lang="en-US" altLang="zh-TW" dirty="0"/>
              <a:t>covered by </a:t>
            </a:r>
            <a:r>
              <a:rPr lang="en-US" altLang="zh-TW" dirty="0" err="1" smtClean="0"/>
              <a:t>qp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b="1" dirty="0" smtClean="0">
                <a:hlinkClick r:id="rId2" action="ppaction://hlinksldjump"/>
              </a:rPr>
              <a:t>Speed up </a:t>
            </a:r>
            <a:r>
              <a:rPr lang="en-US" altLang="zh-TW" dirty="0" smtClean="0"/>
              <a:t>the basic algorithm:</a:t>
            </a:r>
            <a:endParaRPr lang="en-US" altLang="zh-TW" dirty="0"/>
          </a:p>
          <a:p>
            <a:pPr marL="411480" lvl="1" indent="0">
              <a:buNone/>
            </a:pPr>
            <a:r>
              <a:rPr lang="en-US" altLang="zh-TW" dirty="0"/>
              <a:t>    </a:t>
            </a:r>
            <a:r>
              <a:rPr lang="en-US" altLang="zh-TW" dirty="0" smtClean="0"/>
              <a:t>For each </a:t>
            </a:r>
            <a:r>
              <a:rPr lang="en-US" altLang="zh-TW" dirty="0"/>
              <a:t>distinct base similarity value combination, we save its</a:t>
            </a:r>
          </a:p>
          <a:p>
            <a:pPr marL="411480" lvl="1" indent="0">
              <a:buNone/>
            </a:pPr>
            <a:r>
              <a:rPr lang="en-US" altLang="zh-TW" dirty="0" smtClean="0"/>
              <a:t>    count</a:t>
            </a:r>
            <a:r>
              <a:rPr lang="en-US" altLang="zh-TW" dirty="0"/>
              <a:t>, thus eliminating all “duplicate” combinations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Reduce </a:t>
            </a:r>
            <a:r>
              <a:rPr lang="en-US" altLang="zh-TW" dirty="0"/>
              <a:t>the number of value </a:t>
            </a:r>
            <a:r>
              <a:rPr lang="en-US" altLang="zh-TW" dirty="0" smtClean="0"/>
              <a:t>combinations by </a:t>
            </a:r>
            <a:r>
              <a:rPr lang="en-US" altLang="zh-TW" dirty="0"/>
              <a:t>rounding to two decimal places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Reduce </a:t>
            </a:r>
            <a:r>
              <a:rPr lang="en-US" altLang="zh-TW" dirty="0"/>
              <a:t>the amount of value </a:t>
            </a:r>
            <a:r>
              <a:rPr lang="en-US" altLang="zh-TW" dirty="0" smtClean="0"/>
              <a:t>combinations </a:t>
            </a:r>
            <a:r>
              <a:rPr lang="en-US" altLang="zh-TW" dirty="0"/>
              <a:t>to be checked from 2.0m to 4.4k (a reduction rate </a:t>
            </a:r>
            <a:r>
              <a:rPr lang="en-US" altLang="zh-TW" dirty="0" smtClean="0"/>
              <a:t>of 99.8 </a:t>
            </a:r>
            <a:r>
              <a:rPr lang="en-US" altLang="zh-TW" dirty="0"/>
              <a:t>%).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Evaluating Query Plans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697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Cost Estimation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Evaluating Query Plans</a:t>
            </a:r>
            <a:endParaRPr lang="zh-TW" altLang="en-US" sz="2000" dirty="0"/>
          </a:p>
        </p:txBody>
      </p:sp>
      <p:pic>
        <p:nvPicPr>
          <p:cNvPr id="5122" name="Picture 2" descr="dialog, question, tux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90" y="151948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07" y="152598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iew result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94" y="152598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ialog, question, tux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04" y="403642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iagram, graph, log, rating, scal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94" y="40333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view result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34" y="40055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3022390" y="1988840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038614" y="1988840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3063530" y="4429996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5079754" y="4429996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598454" y="2852936"/>
            <a:ext cx="133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Costly task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46126" y="1944420"/>
            <a:ext cx="87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/>
              <a:t>Naïve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52328" y="4461354"/>
            <a:ext cx="119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/>
              <a:t>P</a:t>
            </a:r>
            <a:r>
              <a:rPr lang="en-US" altLang="zh-TW" sz="2000" b="1" dirty="0" smtClean="0"/>
              <a:t>ropose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639594" y="5404573"/>
            <a:ext cx="133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uickly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85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Cost 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Similarity histograms</a:t>
            </a:r>
          </a:p>
          <a:p>
            <a:pPr lvl="1"/>
            <a:r>
              <a:rPr lang="en-US" altLang="zh-TW" dirty="0" smtClean="0"/>
              <a:t>For  </a:t>
            </a:r>
            <a:r>
              <a:rPr lang="en-US" altLang="zh-TW" dirty="0"/>
              <a:t>each  analyzed  </a:t>
            </a:r>
            <a:r>
              <a:rPr lang="en-US" altLang="zh-TW" dirty="0" smtClean="0"/>
              <a:t>value, we  calculate  the  similarity  to  all     other  values  of  the  attribute.</a:t>
            </a:r>
          </a:p>
          <a:p>
            <a:pPr marL="411480" lvl="1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Evaluating Query Plans</a:t>
            </a:r>
            <a:endParaRPr lang="zh-TW" altLang="en-US" sz="20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4987"/>
            <a:ext cx="5832648" cy="404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7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Cost 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Similarity histograms</a:t>
            </a:r>
          </a:p>
          <a:p>
            <a:pPr lvl="1"/>
            <a:r>
              <a:rPr lang="en-US" altLang="zh-TW" dirty="0"/>
              <a:t>For each possible similarity, </a:t>
            </a:r>
            <a:r>
              <a:rPr lang="en-US" altLang="zh-TW" dirty="0" err="1" smtClean="0"/>
              <a:t>averag</a:t>
            </a:r>
            <a:r>
              <a:rPr lang="en-US" altLang="zh-TW" dirty="0" smtClean="0"/>
              <a:t> </a:t>
            </a:r>
            <a:r>
              <a:rPr lang="en-US" altLang="zh-TW" dirty="0"/>
              <a:t>the </a:t>
            </a:r>
            <a:r>
              <a:rPr lang="en-US" altLang="zh-TW" dirty="0" smtClean="0"/>
              <a:t>measured </a:t>
            </a:r>
            <a:r>
              <a:rPr lang="en-US" altLang="zh-TW" dirty="0"/>
              <a:t>numbers of records with similar values.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Evaluating Query Plans</a:t>
            </a:r>
            <a:endParaRPr lang="zh-TW" alt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12" y="2950656"/>
            <a:ext cx="6364610" cy="38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5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Cost Estimation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Combining attribute estimations</a:t>
                </a:r>
              </a:p>
              <a:p>
                <a:pPr lvl="1"/>
                <a:r>
                  <a:rPr lang="en-US" altLang="zh-TW" dirty="0"/>
                  <a:t>We multiply the </a:t>
                </a:r>
                <a:r>
                  <a:rPr lang="en-US" altLang="zh-TW" dirty="0" smtClean="0"/>
                  <a:t>probability with </a:t>
                </a:r>
                <a:r>
                  <a:rPr lang="en-US" altLang="zh-TW" dirty="0"/>
                  <a:t>the cardinality of the complete record set to </a:t>
                </a:r>
                <a:r>
                  <a:rPr lang="en-US" altLang="zh-TW" dirty="0" smtClean="0"/>
                  <a:t>determine expected </a:t>
                </a:r>
                <a:r>
                  <a:rPr lang="en-US" altLang="zh-TW" dirty="0"/>
                  <a:t>average costs</a:t>
                </a:r>
                <a:r>
                  <a:rPr lang="en-US" altLang="zh-TW" dirty="0" smtClean="0"/>
                  <a:t>:</a:t>
                </a:r>
              </a:p>
              <a:p>
                <a:pPr marL="411480" lvl="1" indent="0">
                  <a:buNone/>
                </a:pPr>
                <a:r>
                  <a:rPr lang="en-US" altLang="zh-TW" b="0" dirty="0"/>
                  <a:t> </a:t>
                </a:r>
                <a:r>
                  <a:rPr lang="en-US" altLang="zh-TW" b="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𝑐𝑜𝑠𝑡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𝑞𝑝</m:t>
                        </m:r>
                      </m:e>
                    </m:d>
                    <m:r>
                      <a:rPr lang="en-US" altLang="zh-TW" b="0" i="0" smtClean="0">
                        <a:latin typeface="Cambria Math"/>
                      </a:rPr>
                      <m:t>=|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R</m:t>
                    </m:r>
                    <m:r>
                      <a:rPr lang="en-US" altLang="zh-TW" b="0" i="0" smtClean="0">
                        <a:latin typeface="Cambria Math"/>
                      </a:rPr>
                      <m:t>|∗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P</m:t>
                    </m:r>
                    <m:r>
                      <a:rPr lang="en-US" altLang="zh-TW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𝑐𝑜𝑣𝑒𝑟𝑠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𝑞𝑝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|</m:t>
                    </m:r>
                    <m:r>
                      <a:rPr lang="en-US" altLang="zh-TW" b="0" i="1" smtClean="0">
                        <a:latin typeface="Cambria Math"/>
                      </a:rPr>
                      <m:t>𝑞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)</m:t>
                    </m:r>
                  </m:oMath>
                </a14:m>
                <a:endParaRPr lang="en-US" altLang="zh-TW" dirty="0" smtClean="0"/>
              </a:p>
              <a:p>
                <a:pPr marL="411480" lvl="1" indent="0">
                  <a:buNone/>
                </a:pPr>
                <a:r>
                  <a:rPr lang="en-US" altLang="zh-TW" dirty="0" smtClean="0"/>
                  <a:t>    U: universe set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R</m:t>
                    </m:r>
                  </m:oMath>
                </a14:m>
                <a:r>
                  <a:rPr lang="en-US" altLang="zh-TW" dirty="0" smtClean="0"/>
                  <a:t>: a subset of U</a:t>
                </a:r>
                <a:endParaRPr lang="en-US" altLang="zh-TW" dirty="0"/>
              </a:p>
              <a:p>
                <a:pPr marL="411480" lvl="1" indent="0">
                  <a:buNone/>
                </a:pPr>
                <a:endParaRPr lang="en-US" altLang="zh-TW" dirty="0" smtClean="0"/>
              </a:p>
              <a:p>
                <a:pPr lvl="1"/>
                <a:r>
                  <a:rPr lang="en-US" altLang="zh-TW" dirty="0"/>
                  <a:t>an  </a:t>
                </a:r>
                <a:r>
                  <a:rPr lang="en-US" altLang="zh-TW" dirty="0" smtClean="0"/>
                  <a:t>attribute predicate  </a:t>
                </a:r>
                <a:r>
                  <a:rPr lang="en-US" altLang="zh-TW" dirty="0"/>
                  <a:t>p  ≥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P</m:t>
                    </m:r>
                    <m:r>
                      <a:rPr lang="en-US" altLang="zh-TW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𝑐𝑜𝑣𝑒𝑟𝑠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≥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|</m:t>
                    </m:r>
                    <m:r>
                      <a:rPr lang="en-US" altLang="zh-TW" i="1">
                        <a:latin typeface="Cambria Math"/>
                      </a:rPr>
                      <m:t>𝑞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 )</m:t>
                    </m:r>
                  </m:oMath>
                </a14:m>
                <a:r>
                  <a:rPr lang="en-US" altLang="zh-TW" dirty="0" smtClean="0"/>
                  <a:t> abbreviate as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P</m:t>
                    </m:r>
                    <m:r>
                      <a:rPr lang="en-US" altLang="zh-TW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en-US" altLang="zh-TW" dirty="0"/>
                      <m:t>≥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 )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/>
                  <a:t>Example: </a:t>
                </a:r>
                <a:r>
                  <a:rPr lang="en-US" altLang="zh-TW" dirty="0" smtClean="0"/>
                  <a:t> </a:t>
                </a:r>
                <a:r>
                  <a:rPr lang="en-US" altLang="zh-TW" dirty="0" err="1" smtClean="0"/>
                  <a:t>LastName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≥ 0.9 ∧ City ≥ 0.95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Evaluating Query Plans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106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11760" y="1556792"/>
            <a:ext cx="792088" cy="43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Cost Estimation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zh-TW" dirty="0" smtClean="0"/>
                  <a:t>Example</a:t>
                </a:r>
                <a:r>
                  <a:rPr lang="en-US" altLang="zh-TW" dirty="0"/>
                  <a:t>:   </a:t>
                </a:r>
                <a:r>
                  <a:rPr lang="en-US" altLang="zh-TW" dirty="0" smtClean="0"/>
                  <a:t>( (</a:t>
                </a:r>
                <a:r>
                  <a:rPr lang="en-US" altLang="zh-TW" dirty="0"/>
                  <a:t>A ∧ B) ∨ (C ∧ D) ∨ (E ∧ F </a:t>
                </a:r>
                <a:r>
                  <a:rPr lang="en-US" altLang="zh-TW" dirty="0" smtClean="0"/>
                  <a:t>) ) </a:t>
                </a:r>
              </a:p>
              <a:p>
                <a:pPr marL="41148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</a:t>
                </a:r>
              </a:p>
              <a:p>
                <a:pPr marL="411480" lvl="1" indent="0">
                  <a:buNone/>
                </a:pPr>
                <a:r>
                  <a:rPr lang="en-US" altLang="zh-TW" dirty="0"/>
                  <a:t>           </a:t>
                </a:r>
                <a:r>
                  <a:rPr lang="en-US" altLang="zh-TW" dirty="0" smtClean="0"/>
                  <a:t>  </a:t>
                </a:r>
                <a:r>
                  <a:rPr lang="en-US" altLang="zh-TW" dirty="0" smtClean="0"/>
                  <a:t>P </a:t>
                </a:r>
                <a:r>
                  <a:rPr lang="en-US" altLang="zh-TW" dirty="0" smtClean="0"/>
                  <a:t>( A </a:t>
                </a:r>
                <a:r>
                  <a:rPr lang="en-US" altLang="zh-TW" dirty="0"/>
                  <a:t>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dirty="0" smtClean="0"/>
                  <a:t> ∧ B </a:t>
                </a:r>
                <a:r>
                  <a:rPr lang="en-US" altLang="zh-TW" dirty="0"/>
                  <a:t>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altLang="zh-TW" dirty="0" smtClean="0"/>
                  <a:t> 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)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Evaluating Query Plans</a:t>
            </a:r>
            <a:endParaRPr lang="zh-TW" altLang="en-US" sz="20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2807804" y="20608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8" y="2996952"/>
            <a:ext cx="6076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60" y="4790479"/>
            <a:ext cx="34385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11760" y="1556792"/>
            <a:ext cx="1584176" cy="43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Cost Estimation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1"/>
                <a:r>
                  <a:rPr lang="en-US" altLang="zh-TW" dirty="0" smtClean="0"/>
                  <a:t>Example</a:t>
                </a:r>
                <a:r>
                  <a:rPr lang="en-US" altLang="zh-TW" dirty="0"/>
                  <a:t>:   </a:t>
                </a:r>
                <a:r>
                  <a:rPr lang="en-US" altLang="zh-TW" dirty="0" smtClean="0"/>
                  <a:t>( (</a:t>
                </a:r>
                <a:r>
                  <a:rPr lang="en-US" altLang="zh-TW" dirty="0"/>
                  <a:t>A ∧ B) ∨ (C ∧ D) ∨ (E ∧ F </a:t>
                </a:r>
                <a:r>
                  <a:rPr lang="en-US" altLang="zh-TW" dirty="0" smtClean="0"/>
                  <a:t>) ) </a:t>
                </a:r>
              </a:p>
              <a:p>
                <a:pPr marL="41148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</a:t>
                </a:r>
              </a:p>
              <a:p>
                <a:pPr marL="411480" lvl="1" indent="0">
                  <a:buNone/>
                </a:pPr>
                <a:r>
                  <a:rPr lang="en-US" altLang="zh-TW" dirty="0" smtClean="0"/>
                  <a:t>                        P (A </a:t>
                </a:r>
                <a:r>
                  <a:rPr lang="en-US" altLang="zh-TW" dirty="0"/>
                  <a:t>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∨</a:t>
                </a:r>
                <a:r>
                  <a:rPr lang="en-US" altLang="zh-TW" dirty="0" smtClean="0"/>
                  <a:t> B </a:t>
                </a:r>
                <a:r>
                  <a:rPr lang="en-US" altLang="zh-TW" dirty="0"/>
                  <a:t>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altLang="zh-TW" dirty="0" smtClean="0"/>
                  <a:t> </a:t>
                </a:r>
                <a:r>
                  <a:rPr lang="en-US" altLang="zh-TW" dirty="0" smtClean="0"/>
                  <a:t> )</a:t>
                </a:r>
              </a:p>
              <a:p>
                <a:pPr marL="411480" lvl="1" indent="0">
                  <a:buNone/>
                </a:pPr>
                <a:endParaRPr lang="en-US" altLang="zh-TW" dirty="0"/>
              </a:p>
              <a:p>
                <a:pPr marL="411480" lvl="1" indent="0">
                  <a:buNone/>
                </a:pPr>
                <a:endParaRPr lang="en-US" altLang="zh-TW" dirty="0" smtClean="0"/>
              </a:p>
              <a:p>
                <a:pPr marL="411480" lvl="1" indent="0">
                  <a:buNone/>
                </a:pPr>
                <a:endParaRPr lang="en-US" altLang="zh-TW" dirty="0"/>
              </a:p>
              <a:p>
                <a:pPr marL="411480" lvl="1" indent="0">
                  <a:buNone/>
                </a:pPr>
                <a:endParaRPr lang="en-US" altLang="zh-TW" dirty="0" smtClean="0"/>
              </a:p>
              <a:p>
                <a:pPr marL="411480" lvl="1" indent="0">
                  <a:buNone/>
                </a:pPr>
                <a:endParaRPr lang="en-US" altLang="zh-TW" dirty="0"/>
              </a:p>
              <a:p>
                <a:pPr marL="411480" lvl="1" indent="0">
                  <a:buNone/>
                </a:pPr>
                <a:endParaRPr lang="en-US" altLang="zh-TW" dirty="0" smtClean="0"/>
              </a:p>
              <a:p>
                <a:pPr marL="411480" lvl="1" indent="0">
                  <a:buNone/>
                </a:pPr>
                <a:endParaRPr lang="en-US" altLang="zh-TW" dirty="0" smtClean="0"/>
              </a:p>
              <a:p>
                <a:pPr marL="411480" lvl="1" indent="0">
                  <a:buNone/>
                </a:pPr>
                <a:r>
                  <a:rPr lang="en-US" altLang="zh-TW" dirty="0" smtClean="0"/>
                  <a:t>P </a:t>
                </a:r>
                <a:r>
                  <a:rPr lang="en-US" altLang="zh-TW" dirty="0"/>
                  <a:t>(A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dirty="0"/>
                  <a:t> ∨ B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altLang="zh-TW" dirty="0"/>
                  <a:t> </a:t>
                </a:r>
                <a:r>
                  <a:rPr lang="en-US" altLang="zh-TW" dirty="0"/>
                  <a:t>∨ C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</a:t>
                </a:r>
              </a:p>
              <a:p>
                <a:pPr marL="411480" lvl="1" indent="0">
                  <a:buNone/>
                </a:pPr>
                <a:r>
                  <a:rPr lang="en-US" altLang="zh-TW" dirty="0" smtClean="0"/>
                  <a:t>=</a:t>
                </a:r>
                <a:r>
                  <a:rPr lang="en-US" altLang="zh-TW" dirty="0"/>
                  <a:t>P (A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 + P (B </a:t>
                </a:r>
                <a:r>
                  <a:rPr lang="en-US" altLang="zh-TW" dirty="0"/>
                  <a:t>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altLang="zh-TW" dirty="0"/>
                  <a:t> </a:t>
                </a:r>
                <a:r>
                  <a:rPr lang="en-US" altLang="zh-TW" dirty="0" smtClean="0"/>
                  <a:t>) + P (C </a:t>
                </a:r>
                <a:r>
                  <a:rPr lang="en-US" altLang="zh-TW" dirty="0"/>
                  <a:t>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)- P </a:t>
                </a:r>
                <a:r>
                  <a:rPr lang="en-US" altLang="zh-TW" dirty="0"/>
                  <a:t>(A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dirty="0"/>
                  <a:t> ∧ B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altLang="zh-TW" dirty="0"/>
                  <a:t> </a:t>
                </a:r>
                <a:r>
                  <a:rPr lang="en-US" altLang="zh-TW" dirty="0" smtClean="0"/>
                  <a:t>) </a:t>
                </a:r>
              </a:p>
              <a:p>
                <a:pPr marL="411480" lvl="1" indent="0">
                  <a:buNone/>
                </a:pPr>
                <a:r>
                  <a:rPr lang="en-US" altLang="zh-TW" dirty="0" smtClean="0"/>
                  <a:t>- P </a:t>
                </a:r>
                <a:r>
                  <a:rPr lang="en-US" altLang="zh-TW" dirty="0"/>
                  <a:t>(A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dirty="0"/>
                  <a:t> ∧ </a:t>
                </a:r>
                <a:r>
                  <a:rPr lang="en-US" altLang="zh-TW" dirty="0" smtClean="0"/>
                  <a:t>C </a:t>
                </a:r>
                <a:r>
                  <a:rPr lang="en-US" altLang="zh-TW" dirty="0"/>
                  <a:t>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 - P (B </a:t>
                </a:r>
                <a:r>
                  <a:rPr lang="en-US" altLang="zh-TW" dirty="0"/>
                  <a:t>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altLang="zh-TW" dirty="0"/>
                  <a:t> </a:t>
                </a:r>
                <a:r>
                  <a:rPr lang="en-US" altLang="zh-TW" dirty="0"/>
                  <a:t>∧ C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</a:t>
                </a:r>
              </a:p>
              <a:p>
                <a:pPr marL="411480" lvl="1" indent="0">
                  <a:buNone/>
                </a:pPr>
                <a:r>
                  <a:rPr lang="en-US" altLang="zh-TW" dirty="0" smtClean="0"/>
                  <a:t>+ P </a:t>
                </a:r>
                <a:r>
                  <a:rPr lang="en-US" altLang="zh-TW" dirty="0"/>
                  <a:t>(A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dirty="0"/>
                  <a:t> ∧ B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altLang="zh-TW" dirty="0"/>
                  <a:t> </a:t>
                </a:r>
                <a:r>
                  <a:rPr lang="en-US" altLang="zh-TW" dirty="0"/>
                  <a:t>∧ </a:t>
                </a:r>
                <a:r>
                  <a:rPr lang="en-US" altLang="zh-TW" dirty="0" smtClean="0"/>
                  <a:t> C </a:t>
                </a:r>
                <a:r>
                  <a:rPr lang="en-US" altLang="zh-TW" dirty="0"/>
                  <a:t>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/>
                          <m:t>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TW" dirty="0"/>
                  <a:t> )</a:t>
                </a:r>
              </a:p>
              <a:p>
                <a:pPr marL="411480" lvl="1" indent="0">
                  <a:buNone/>
                </a:pPr>
                <a:endParaRPr lang="en-US" altLang="zh-TW" dirty="0"/>
              </a:p>
              <a:p>
                <a:pPr marL="411480" lvl="1" indent="0">
                  <a:buNone/>
                </a:pPr>
                <a:endParaRPr lang="en-US" altLang="zh-TW" dirty="0"/>
              </a:p>
              <a:p>
                <a:pPr marL="411480" lvl="1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Evaluating Query Plans</a:t>
            </a:r>
            <a:endParaRPr lang="zh-TW" altLang="en-US" sz="20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264260" y="20608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59" y="2966665"/>
            <a:ext cx="50387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59" y="3786956"/>
            <a:ext cx="4953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ndex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Problem Definition</a:t>
            </a:r>
          </a:p>
          <a:p>
            <a:r>
              <a:rPr lang="en-US" altLang="zh-TW" sz="2800" dirty="0" smtClean="0"/>
              <a:t>Evaluating Query Plans</a:t>
            </a:r>
          </a:p>
          <a:p>
            <a:r>
              <a:rPr lang="en-US" altLang="zh-TW" sz="2800" dirty="0" smtClean="0"/>
              <a:t>Query Plan Optimization</a:t>
            </a:r>
          </a:p>
          <a:p>
            <a:r>
              <a:rPr lang="en-US" altLang="zh-TW" sz="2800" dirty="0"/>
              <a:t>Evaluation </a:t>
            </a:r>
            <a:endParaRPr lang="en-US" altLang="zh-TW" sz="2800" dirty="0" smtClean="0"/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0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Cost Estimation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Evaluating Query Plans</a:t>
            </a:r>
            <a:endParaRPr lang="zh-TW" altLang="en-US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49"/>
            <a:ext cx="64865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9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Query Plan </a:t>
            </a:r>
            <a:r>
              <a:rPr lang="en-US" altLang="zh-TW" sz="4800" dirty="0" smtClean="0"/>
              <a:t>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r>
              <a:rPr lang="en-US" altLang="zh-TW" dirty="0" smtClean="0"/>
              <a:t>est </a:t>
            </a:r>
            <a:r>
              <a:rPr lang="en-US" altLang="zh-TW" dirty="0"/>
              <a:t>query plan, </a:t>
            </a:r>
            <a:r>
              <a:rPr lang="en-US" altLang="zh-TW" dirty="0" err="1"/>
              <a:t>i</a:t>
            </a:r>
            <a:r>
              <a:rPr lang="en-US" altLang="zh-TW" dirty="0"/>
              <a:t>. e., the </a:t>
            </a:r>
            <a:r>
              <a:rPr lang="en-US" altLang="zh-TW" dirty="0" smtClean="0"/>
              <a:t>plan with </a:t>
            </a:r>
            <a:r>
              <a:rPr lang="en-US" altLang="zh-TW" dirty="0"/>
              <a:t>highest completeness below a cost threshold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How??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altLang="zh-TW" dirty="0" smtClean="0"/>
              <a:t>Iterate </a:t>
            </a:r>
            <a:r>
              <a:rPr lang="en-US" altLang="zh-TW" dirty="0"/>
              <a:t>over the set of all possible query templates </a:t>
            </a:r>
            <a:r>
              <a:rPr lang="en-US" altLang="zh-TW" dirty="0" smtClean="0"/>
              <a:t>and then optimize </a:t>
            </a:r>
            <a:r>
              <a:rPr lang="en-US" altLang="zh-TW" dirty="0"/>
              <a:t>thresholds for each query plan </a:t>
            </a:r>
            <a:r>
              <a:rPr lang="en-US" altLang="zh-TW" dirty="0" smtClean="0"/>
              <a:t>template.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altLang="zh-TW" dirty="0" err="1" smtClean="0"/>
              <a:t>Then,got</a:t>
            </a:r>
            <a:r>
              <a:rPr lang="en-US" altLang="zh-TW" dirty="0" smtClean="0"/>
              <a:t> a </a:t>
            </a:r>
            <a:r>
              <a:rPr lang="en-US" altLang="zh-TW" dirty="0"/>
              <a:t>optimal query plan per query plan template. </a:t>
            </a:r>
            <a:endParaRPr lang="en-US" altLang="zh-TW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altLang="zh-TW" dirty="0" smtClean="0"/>
              <a:t>From these </a:t>
            </a:r>
            <a:r>
              <a:rPr lang="en-US" altLang="zh-TW" dirty="0"/>
              <a:t>query plans, </a:t>
            </a:r>
            <a:r>
              <a:rPr lang="en-US" altLang="zh-TW" dirty="0" smtClean="0"/>
              <a:t>can </a:t>
            </a:r>
            <a:r>
              <a:rPr lang="en-US" altLang="zh-TW" dirty="0"/>
              <a:t>simply select the overall best </a:t>
            </a:r>
            <a:r>
              <a:rPr lang="en-US" altLang="zh-TW" dirty="0" smtClean="0"/>
              <a:t>query plan.</a:t>
            </a:r>
          </a:p>
          <a:p>
            <a:pPr marL="411480" lvl="1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Cost too much.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Query Plan </a:t>
            </a:r>
            <a:r>
              <a:rPr lang="en-US" altLang="zh-TW" sz="4800" dirty="0" smtClean="0"/>
              <a:t>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Observations-cost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1019"/>
            <a:ext cx="63055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1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Query Plan </a:t>
            </a:r>
            <a:r>
              <a:rPr lang="en-US" altLang="zh-TW" sz="4800" dirty="0" smtClean="0"/>
              <a:t>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Observations-completeness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53208"/>
            <a:ext cx="65246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1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Query Plan </a:t>
            </a:r>
            <a:r>
              <a:rPr lang="en-US" altLang="zh-TW" sz="4800" dirty="0" smtClean="0"/>
              <a:t>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Top neighborhood algorithm</a:t>
            </a:r>
          </a:p>
          <a:p>
            <a:pPr lvl="1"/>
            <a:r>
              <a:rPr lang="en-US" altLang="zh-TW" dirty="0" smtClean="0"/>
              <a:t>The algorithm should only </a:t>
            </a:r>
            <a:r>
              <a:rPr lang="en-US" altLang="zh-TW" dirty="0"/>
              <a:t>evaluate as few query plans as possible and </a:t>
            </a:r>
            <a:r>
              <a:rPr lang="en-US" altLang="zh-TW" dirty="0" smtClean="0"/>
              <a:t>determine an </a:t>
            </a:r>
            <a:r>
              <a:rPr lang="en-US" altLang="zh-TW" dirty="0"/>
              <a:t>overall good solution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75434"/>
              </p:ext>
            </p:extLst>
          </p:nvPr>
        </p:nvGraphicFramePr>
        <p:xfrm>
          <a:off x="467544" y="4581128"/>
          <a:ext cx="4272135" cy="205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427"/>
                <a:gridCol w="854427"/>
                <a:gridCol w="854427"/>
                <a:gridCol w="854427"/>
                <a:gridCol w="854427"/>
              </a:tblGrid>
              <a:tr h="41089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W(q6)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W(q4)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W(q1)</a:t>
                      </a:r>
                      <a:endParaRPr lang="zh-TW" altLang="en-US" dirty="0"/>
                    </a:p>
                  </a:txBody>
                  <a:tcPr/>
                </a:tc>
              </a:tr>
              <a:tr h="4108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……….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W(q5)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W(q2)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4108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W(q10)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………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W(q3)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4108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……..</a:t>
                      </a:r>
                      <a:endParaRPr lang="zh-TW" altLang="en-US" dirty="0"/>
                    </a:p>
                  </a:txBody>
                  <a:tcPr/>
                </a:tc>
              </a:tr>
              <a:tr h="410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W(</a:t>
                      </a:r>
                      <a:r>
                        <a:rPr lang="en-US" altLang="zh-TW" dirty="0" err="1" smtClean="0"/>
                        <a:t>qn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……..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83026"/>
              </p:ext>
            </p:extLst>
          </p:nvPr>
        </p:nvGraphicFramePr>
        <p:xfrm>
          <a:off x="4788024" y="2924944"/>
          <a:ext cx="1247800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9560"/>
                <a:gridCol w="249560"/>
                <a:gridCol w="249560"/>
                <a:gridCol w="249560"/>
                <a:gridCol w="249560"/>
              </a:tblGrid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914173"/>
              </p:ext>
            </p:extLst>
          </p:nvPr>
        </p:nvGraphicFramePr>
        <p:xfrm>
          <a:off x="6444208" y="2924944"/>
          <a:ext cx="1247800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9560"/>
                <a:gridCol w="249560"/>
                <a:gridCol w="249560"/>
                <a:gridCol w="249560"/>
                <a:gridCol w="249560"/>
              </a:tblGrid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586858" y="418043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228184" y="418043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576378" y="285293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868144" y="418043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28184" y="285293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524328" y="418043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68152" y="64886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5243" y="436510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546848" y="64886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2843808" y="4869161"/>
            <a:ext cx="2232248" cy="792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292080" y="4797153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ym typeface="Wingdings" pitchFamily="2" charset="2"/>
              </a:rPr>
              <a:t> </a:t>
            </a:r>
            <a:r>
              <a:rPr lang="en-US" altLang="zh-TW" dirty="0" smtClean="0">
                <a:sym typeface="Wingdings" pitchFamily="2" charset="2"/>
              </a:rPr>
              <a:t>    </a:t>
            </a:r>
            <a:r>
              <a:rPr lang="en-US" altLang="zh-TW" dirty="0" smtClean="0"/>
              <a:t>(</a:t>
            </a:r>
            <a:r>
              <a:rPr lang="en-US" altLang="zh-TW" dirty="0"/>
              <a:t>A ∧ B) ∨ (C ∧ D) </a:t>
            </a:r>
            <a:endParaRPr lang="zh-TW" altLang="en-US" dirty="0"/>
          </a:p>
        </p:txBody>
      </p:sp>
      <p:cxnSp>
        <p:nvCxnSpPr>
          <p:cNvPr id="25" name="直線單箭頭接點 24"/>
          <p:cNvCxnSpPr/>
          <p:nvPr/>
        </p:nvCxnSpPr>
        <p:spPr>
          <a:xfrm flipH="1" flipV="1">
            <a:off x="5724128" y="4437112"/>
            <a:ext cx="252028" cy="3600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6984268" y="4437112"/>
            <a:ext cx="180020" cy="3600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6624228" y="43651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740352" y="33584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220072" y="43651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 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4366828" y="33584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71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Query Plan </a:t>
            </a:r>
            <a:r>
              <a:rPr lang="en-US" altLang="zh-TW" sz="4800" dirty="0" smtClean="0"/>
              <a:t>Optimization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32721"/>
              </p:ext>
            </p:extLst>
          </p:nvPr>
        </p:nvGraphicFramePr>
        <p:xfrm>
          <a:off x="971600" y="1481336"/>
          <a:ext cx="1247800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9560"/>
                <a:gridCol w="249560"/>
                <a:gridCol w="249560"/>
                <a:gridCol w="249560"/>
                <a:gridCol w="249560"/>
              </a:tblGrid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78870"/>
              </p:ext>
            </p:extLst>
          </p:nvPr>
        </p:nvGraphicFramePr>
        <p:xfrm>
          <a:off x="2627784" y="1481336"/>
          <a:ext cx="1247800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9560"/>
                <a:gridCol w="249560"/>
                <a:gridCol w="249560"/>
                <a:gridCol w="249560"/>
                <a:gridCol w="249560"/>
              </a:tblGrid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770434" y="27368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411760" y="27368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9954" y="1409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051720" y="27368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411760" y="1409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707904" y="27368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817868" y="3335985"/>
            <a:ext cx="189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ym typeface="Wingdings" pitchFamily="2" charset="2"/>
              </a:rPr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A ∧ B) ∨ (C ∧ D) </a:t>
            </a:r>
            <a:endParaRPr lang="zh-TW" altLang="en-US" dirty="0"/>
          </a:p>
        </p:txBody>
      </p:sp>
      <p:cxnSp>
        <p:nvCxnSpPr>
          <p:cNvPr id="25" name="直線單箭頭接點 24"/>
          <p:cNvCxnSpPr/>
          <p:nvPr/>
        </p:nvCxnSpPr>
        <p:spPr>
          <a:xfrm flipH="1" flipV="1">
            <a:off x="1907704" y="2993504"/>
            <a:ext cx="252028" cy="3600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3167844" y="2993504"/>
            <a:ext cx="180020" cy="3600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807804" y="29214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923928" y="19148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403648" y="29214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 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50404" y="19148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 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4081" y="3861048"/>
            <a:ext cx="3879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A query plan </a:t>
            </a:r>
            <a:r>
              <a:rPr lang="en-US" altLang="zh-TW" dirty="0" err="1"/>
              <a:t>qp</a:t>
            </a:r>
            <a:r>
              <a:rPr lang="en-US" altLang="zh-TW" dirty="0"/>
              <a:t> has a neighborhood</a:t>
            </a:r>
          </a:p>
          <a:p>
            <a:r>
              <a:rPr lang="en-US" altLang="zh-TW" dirty="0"/>
              <a:t>N(</a:t>
            </a:r>
            <a:r>
              <a:rPr lang="en-US" altLang="zh-TW" dirty="0" err="1"/>
              <a:t>qp</a:t>
            </a:r>
            <a:r>
              <a:rPr lang="en-US" altLang="zh-TW" dirty="0"/>
              <a:t>) that contains all query plans that can be </a:t>
            </a:r>
            <a:r>
              <a:rPr lang="en-US" altLang="zh-TW" dirty="0" smtClean="0"/>
              <a:t>constructed by </a:t>
            </a:r>
            <a:r>
              <a:rPr lang="en-US" altLang="zh-TW" dirty="0"/>
              <a:t>lowering one thresholds of </a:t>
            </a:r>
            <a:r>
              <a:rPr lang="en-US" altLang="zh-TW" dirty="0" err="1"/>
              <a:t>qp</a:t>
            </a:r>
            <a:r>
              <a:rPr lang="en-US" altLang="zh-TW" dirty="0"/>
              <a:t> by one step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96644"/>
            <a:ext cx="3966989" cy="57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4283968" y="152960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Ex</a:t>
            </a:r>
            <a:r>
              <a:rPr lang="en-US" altLang="zh-TW" dirty="0" smtClean="0"/>
              <a:t>: by </a:t>
            </a:r>
            <a:r>
              <a:rPr lang="en-US" altLang="zh-TW" dirty="0"/>
              <a:t>0.01</a:t>
            </a:r>
            <a:endParaRPr lang="zh-TW" altLang="en-US" dirty="0"/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2411760" y="2376790"/>
            <a:ext cx="1907865" cy="97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1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Query Plan </a:t>
            </a:r>
            <a:r>
              <a:rPr lang="en-US" altLang="zh-TW" sz="4800" dirty="0" smtClean="0"/>
              <a:t>Optimization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34907"/>
              </p:ext>
            </p:extLst>
          </p:nvPr>
        </p:nvGraphicFramePr>
        <p:xfrm>
          <a:off x="467544" y="4581128"/>
          <a:ext cx="4272135" cy="205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427"/>
                <a:gridCol w="854427"/>
                <a:gridCol w="854427"/>
                <a:gridCol w="854427"/>
                <a:gridCol w="854427"/>
              </a:tblGrid>
              <a:tr h="41089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N(W6)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N(W4)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N(W1)</a:t>
                      </a:r>
                      <a:endParaRPr lang="zh-TW" altLang="en-US" dirty="0"/>
                    </a:p>
                  </a:txBody>
                  <a:tcPr/>
                </a:tc>
              </a:tr>
              <a:tr h="4108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……….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N(W5)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N(W2)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4108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N(W10)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………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N(W3)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4108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……..</a:t>
                      </a:r>
                      <a:endParaRPr lang="zh-TW" altLang="en-US" dirty="0"/>
                    </a:p>
                  </a:txBody>
                  <a:tcPr/>
                </a:tc>
              </a:tr>
              <a:tr h="410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N(</a:t>
                      </a:r>
                      <a:r>
                        <a:rPr lang="en-US" altLang="zh-TW" dirty="0" err="1" smtClean="0"/>
                        <a:t>Wm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……..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03251"/>
              </p:ext>
            </p:extLst>
          </p:nvPr>
        </p:nvGraphicFramePr>
        <p:xfrm>
          <a:off x="563724" y="1481336"/>
          <a:ext cx="1247800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9560"/>
                <a:gridCol w="249560"/>
                <a:gridCol w="249560"/>
                <a:gridCol w="249560"/>
                <a:gridCol w="249560"/>
              </a:tblGrid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330866"/>
              </p:ext>
            </p:extLst>
          </p:nvPr>
        </p:nvGraphicFramePr>
        <p:xfrm>
          <a:off x="2219908" y="1481336"/>
          <a:ext cx="1247800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9560"/>
                <a:gridCol w="249560"/>
                <a:gridCol w="249560"/>
                <a:gridCol w="249560"/>
                <a:gridCol w="249560"/>
              </a:tblGrid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62558" y="27368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003884" y="27368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52078" y="1409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43844" y="27368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003884" y="1409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300028" y="27368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68152" y="64886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5243" y="436510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546848" y="64886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 flipH="1" flipV="1">
            <a:off x="2246911" y="3861048"/>
            <a:ext cx="279031" cy="1595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355812" y="3404708"/>
            <a:ext cx="1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(A </a:t>
            </a:r>
            <a:r>
              <a:rPr lang="en-US" altLang="zh-TW" dirty="0"/>
              <a:t>∧ B) ∨ (C ∧ D) </a:t>
            </a:r>
            <a:endParaRPr lang="zh-TW" altLang="en-US" dirty="0"/>
          </a:p>
        </p:txBody>
      </p:sp>
      <p:cxnSp>
        <p:nvCxnSpPr>
          <p:cNvPr id="25" name="直線單箭頭接點 24"/>
          <p:cNvCxnSpPr/>
          <p:nvPr/>
        </p:nvCxnSpPr>
        <p:spPr>
          <a:xfrm flipH="1" flipV="1">
            <a:off x="1499828" y="2993504"/>
            <a:ext cx="252028" cy="3600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2759968" y="2993504"/>
            <a:ext cx="180020" cy="3600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399928" y="29214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516052" y="19148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995772" y="29214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 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72058" y="19155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004048" y="1700808"/>
                <a:ext cx="331236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l-PL" altLang="zh-TW" dirty="0" smtClean="0"/>
                  <a:t>Window</a:t>
                </a:r>
                <a:r>
                  <a:rPr lang="en-US" altLang="zh-TW" dirty="0" smtClean="0"/>
                  <a:t> </a:t>
                </a:r>
                <a:r>
                  <a:rPr lang="pl-PL" altLang="zh-TW" dirty="0" smtClean="0"/>
                  <a:t>W </a:t>
                </a:r>
                <a:r>
                  <a:rPr lang="pl-PL" altLang="zh-TW" dirty="0"/>
                  <a:t>= </a:t>
                </a:r>
                <a:r>
                  <a:rPr lang="pl-PL" altLang="zh-TW" dirty="0" smtClean="0"/>
                  <a:t>{q1 </a:t>
                </a:r>
                <a:r>
                  <a:rPr lang="pl-PL" altLang="zh-TW" dirty="0"/>
                  <a:t>. . . </a:t>
                </a:r>
                <a:r>
                  <a:rPr lang="pl-PL" altLang="zh-TW" dirty="0" smtClean="0"/>
                  <a:t>qn }</a:t>
                </a:r>
                <a:r>
                  <a:rPr lang="en-US" altLang="zh-TW" dirty="0" smtClean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zh-TW" dirty="0" smtClean="0"/>
                  <a:t> </a:t>
                </a:r>
                <a:endParaRPr lang="en-US" altLang="zh-TW" dirty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zh-TW" dirty="0" smtClean="0"/>
                  <a:t>Top </a:t>
                </a:r>
                <a:r>
                  <a:rPr lang="en-US" altLang="zh-TW" dirty="0"/>
                  <a:t>t neighborhood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𝑊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zh-TW" dirty="0"/>
                  <a:t>The cost threshold C also determines the stopping </a:t>
                </a:r>
                <a:r>
                  <a:rPr lang="en-US" altLang="zh-TW" dirty="0" smtClean="0"/>
                  <a:t>criterion </a:t>
                </a:r>
                <a:r>
                  <a:rPr lang="en-US" altLang="zh-TW" dirty="0"/>
                  <a:t>of our algorithm.</a:t>
                </a:r>
                <a:endParaRPr lang="en-US" altLang="zh-TW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700808"/>
                <a:ext cx="3312368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12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438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505751" y="4020656"/>
                <a:ext cx="79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zh-TW" dirty="0"/>
                        <m:t>φ</m:t>
                      </m:r>
                      <m:r>
                        <m:rPr>
                          <m:nor/>
                        </m:rPr>
                        <a:rPr lang="en-US" altLang="zh-TW" b="0" i="0" dirty="0" smtClean="0"/>
                        <m:t>=0.6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751" y="4020656"/>
                <a:ext cx="79541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3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Query Plan </a:t>
            </a:r>
            <a:r>
              <a:rPr lang="en-US" altLang="zh-TW" sz="4800" dirty="0" smtClean="0"/>
              <a:t>Optimization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340768"/>
            <a:ext cx="6480720" cy="527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3" y="323156"/>
            <a:ext cx="79533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1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00" y="3429001"/>
            <a:ext cx="5315914" cy="333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Real-world Similarity </a:t>
            </a:r>
            <a:r>
              <a:rPr lang="en-US" altLang="zh-TW" sz="4800" dirty="0" smtClean="0"/>
              <a:t>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altLang="zh-TW" dirty="0" smtClean="0"/>
              <a:t>210 </a:t>
            </a:r>
            <a:r>
              <a:rPr lang="en-US" altLang="zh-TW" dirty="0"/>
              <a:t>query plan </a:t>
            </a:r>
            <a:r>
              <a:rPr lang="en-US" altLang="zh-TW" dirty="0" smtClean="0"/>
              <a:t>templates</a:t>
            </a:r>
          </a:p>
          <a:p>
            <a:pPr marL="342900" lvl="1">
              <a:buClr>
                <a:schemeClr val="accent1"/>
              </a:buClr>
            </a:pPr>
            <a:r>
              <a:rPr lang="en-US" altLang="zh-TW" dirty="0" smtClean="0"/>
              <a:t>t </a:t>
            </a:r>
            <a:r>
              <a:rPr lang="en-US" altLang="zh-TW" dirty="0"/>
              <a:t>= 100 (a window size that results in </a:t>
            </a:r>
            <a:r>
              <a:rPr lang="en-US" altLang="zh-TW" dirty="0" smtClean="0"/>
              <a:t>acceptable runtime </a:t>
            </a:r>
            <a:r>
              <a:rPr lang="en-US" altLang="zh-TW" dirty="0"/>
              <a:t>of our algorithm) </a:t>
            </a:r>
          </a:p>
          <a:p>
            <a:pPr marL="342900" lvl="1">
              <a:buClr>
                <a:schemeClr val="accent1"/>
              </a:buClr>
            </a:pPr>
            <a:r>
              <a:rPr lang="en-US" altLang="zh-TW" dirty="0" smtClean="0"/>
              <a:t>C </a:t>
            </a:r>
            <a:r>
              <a:rPr lang="en-US" altLang="zh-TW" dirty="0"/>
              <a:t>= 1000 (a cost </a:t>
            </a:r>
            <a:r>
              <a:rPr lang="en-US" altLang="zh-TW" dirty="0" smtClean="0"/>
              <a:t>threshold that </a:t>
            </a:r>
            <a:r>
              <a:rPr lang="en-US" altLang="zh-TW" dirty="0"/>
              <a:t>is acceptable for our use case). </a:t>
            </a:r>
            <a:endParaRPr lang="en-US" altLang="zh-TW" dirty="0" smtClean="0"/>
          </a:p>
          <a:p>
            <a:pPr marL="342900" lvl="1">
              <a:buClr>
                <a:schemeClr val="accent1"/>
              </a:buClr>
            </a:pPr>
            <a:r>
              <a:rPr lang="en-US" altLang="zh-TW" dirty="0" smtClean="0"/>
              <a:t>Randomly </a:t>
            </a:r>
            <a:r>
              <a:rPr lang="en-US" altLang="zh-TW" dirty="0"/>
              <a:t>selected 50,000 queries </a:t>
            </a:r>
            <a:r>
              <a:rPr lang="en-US" altLang="zh-TW" dirty="0" smtClean="0"/>
              <a:t>from our </a:t>
            </a:r>
            <a:r>
              <a:rPr lang="en-US" altLang="zh-TW" dirty="0"/>
              <a:t>test data set.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0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Many commercial applications maintain a </a:t>
            </a:r>
            <a:r>
              <a:rPr lang="en-US" altLang="zh-TW" dirty="0" smtClean="0"/>
              <a:t>person/customer data  </a:t>
            </a:r>
            <a:r>
              <a:rPr lang="en-US" altLang="zh-TW" dirty="0"/>
              <a:t>set  that  typically  contains  information  such  as  </a:t>
            </a:r>
            <a:r>
              <a:rPr lang="en-US" altLang="zh-TW" dirty="0" smtClean="0"/>
              <a:t>the name</a:t>
            </a:r>
            <a:r>
              <a:rPr lang="en-US" altLang="zh-TW" dirty="0"/>
              <a:t>, the date of birth, and the address of individuals </a:t>
            </a:r>
            <a:r>
              <a:rPr lang="en-US" altLang="zh-TW" dirty="0" smtClean="0"/>
              <a:t>that are </a:t>
            </a:r>
            <a:r>
              <a:rPr lang="en-US" altLang="zh-TW" dirty="0"/>
              <a:t>somehow related to the company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Searching require: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altLang="zh-TW" dirty="0"/>
              <a:t>answered extremely </a:t>
            </a:r>
            <a:r>
              <a:rPr lang="en-US" altLang="zh-TW" dirty="0" smtClean="0"/>
              <a:t>fast.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altLang="zh-TW" dirty="0" smtClean="0"/>
              <a:t>answered result that might be </a:t>
            </a:r>
            <a:r>
              <a:rPr lang="en-US" altLang="zh-TW" dirty="0" err="1" smtClean="0"/>
              <a:t>relevent</a:t>
            </a:r>
            <a:r>
              <a:rPr lang="en-US" altLang="zh-TW" dirty="0" smtClean="0"/>
              <a:t> with query.  </a:t>
            </a:r>
          </a:p>
          <a:p>
            <a:pPr marL="411480" lvl="1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Introduced </a:t>
            </a:r>
            <a:r>
              <a:rPr lang="en-US" altLang="zh-TW" dirty="0"/>
              <a:t>a novel approach to eﬃcient </a:t>
            </a:r>
            <a:r>
              <a:rPr lang="en-US" altLang="zh-TW" b="1" dirty="0"/>
              <a:t>similarity </a:t>
            </a:r>
            <a:r>
              <a:rPr lang="en-US" altLang="zh-TW" b="1" dirty="0" smtClean="0"/>
              <a:t>search for </a:t>
            </a:r>
            <a:r>
              <a:rPr lang="en-US" altLang="zh-TW" b="1" dirty="0"/>
              <a:t>composed similarity measures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/>
              <a:t>S</a:t>
            </a:r>
            <a:r>
              <a:rPr lang="en-US" altLang="zh-TW" dirty="0" smtClean="0"/>
              <a:t>howed </a:t>
            </a:r>
            <a:r>
              <a:rPr lang="en-US" altLang="zh-TW" dirty="0"/>
              <a:t>how to </a:t>
            </a:r>
            <a:r>
              <a:rPr lang="en-US" altLang="zh-TW" dirty="0" smtClean="0"/>
              <a:t>eﬃciently </a:t>
            </a:r>
            <a:r>
              <a:rPr lang="en-US" altLang="zh-TW" dirty="0"/>
              <a:t>compute </a:t>
            </a:r>
            <a:r>
              <a:rPr lang="en-US" altLang="zh-TW" b="1" dirty="0"/>
              <a:t>completeness</a:t>
            </a:r>
            <a:r>
              <a:rPr lang="en-US" altLang="zh-TW" dirty="0"/>
              <a:t> and </a:t>
            </a:r>
            <a:r>
              <a:rPr lang="en-US" altLang="zh-TW" b="1" dirty="0"/>
              <a:t>costs</a:t>
            </a:r>
            <a:r>
              <a:rPr lang="en-US" altLang="zh-TW" dirty="0"/>
              <a:t>, two important </a:t>
            </a:r>
            <a:r>
              <a:rPr lang="en-US" altLang="zh-TW" dirty="0" smtClean="0"/>
              <a:t>performance </a:t>
            </a:r>
            <a:r>
              <a:rPr lang="en-US" altLang="zh-TW" dirty="0"/>
              <a:t>metrics for query plans based on a set of </a:t>
            </a:r>
            <a:r>
              <a:rPr lang="en-US" altLang="zh-TW" dirty="0" smtClean="0"/>
              <a:t>similarity indexes</a:t>
            </a:r>
            <a:r>
              <a:rPr lang="en-US" altLang="zh-TW" dirty="0"/>
              <a:t>. 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resulting trade-oﬀ between completeness </a:t>
            </a:r>
            <a:r>
              <a:rPr lang="en-US" altLang="zh-TW" dirty="0" smtClean="0"/>
              <a:t>and costs </a:t>
            </a:r>
            <a:r>
              <a:rPr lang="en-US" altLang="zh-TW" dirty="0"/>
              <a:t>has been solved with the </a:t>
            </a:r>
            <a:r>
              <a:rPr lang="en-US" altLang="zh-TW" dirty="0" err="1"/>
              <a:t>approximative</a:t>
            </a:r>
            <a:r>
              <a:rPr lang="en-US" altLang="zh-TW" dirty="0"/>
              <a:t> </a:t>
            </a:r>
            <a:r>
              <a:rPr lang="en-US" altLang="zh-TW" b="1" dirty="0"/>
              <a:t>top </a:t>
            </a:r>
            <a:r>
              <a:rPr lang="en-US" altLang="zh-TW" b="1" dirty="0" smtClean="0"/>
              <a:t>neighborhood </a:t>
            </a:r>
            <a:r>
              <a:rPr lang="en-US" altLang="zh-TW" b="1" dirty="0"/>
              <a:t>algorithm</a:t>
            </a:r>
            <a:r>
              <a:rPr lang="en-US" altLang="zh-TW" dirty="0"/>
              <a:t>.  </a:t>
            </a:r>
            <a:endParaRPr lang="en-US" altLang="zh-TW" dirty="0" smtClean="0"/>
          </a:p>
          <a:p>
            <a:r>
              <a:rPr lang="en-US" altLang="zh-TW" dirty="0"/>
              <a:t>S</a:t>
            </a:r>
            <a:r>
              <a:rPr lang="en-US" altLang="zh-TW" dirty="0" smtClean="0"/>
              <a:t>howed </a:t>
            </a:r>
            <a:r>
              <a:rPr lang="en-US" altLang="zh-TW" dirty="0"/>
              <a:t>that the algorithm </a:t>
            </a:r>
            <a:r>
              <a:rPr lang="en-US" altLang="zh-TW" b="1" dirty="0" smtClean="0"/>
              <a:t>eﬃciently</a:t>
            </a:r>
            <a:r>
              <a:rPr lang="en-US" altLang="zh-TW" dirty="0" smtClean="0"/>
              <a:t> determines near-optimal </a:t>
            </a:r>
            <a:r>
              <a:rPr lang="en-US" altLang="zh-TW" dirty="0"/>
              <a:t>query plans for real-world data.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9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229600" cy="990600"/>
          </a:xfrm>
        </p:spPr>
        <p:txBody>
          <a:bodyPr/>
          <a:lstStyle/>
          <a:p>
            <a:pPr algn="ctr"/>
            <a:r>
              <a:rPr lang="en-US" altLang="zh-TW" dirty="0" smtClean="0"/>
              <a:t>Thx for your listening …..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7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Speed up the basic algorithm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436863"/>
              </p:ext>
            </p:extLst>
          </p:nvPr>
        </p:nvGraphicFramePr>
        <p:xfrm>
          <a:off x="457200" y="1600200"/>
          <a:ext cx="762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1669504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FirstName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LastName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Birthdate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zip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12345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EDDY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1/1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890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22678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JACK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JOHNSON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2/13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888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1423665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KOBE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CHU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7/7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235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158489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JACK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JOHNSON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2/13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888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9527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JACK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JOHNSON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2/13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888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7544" y="4185471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Query plan:</a:t>
            </a:r>
            <a:r>
              <a:rPr lang="en-US" altLang="zh-TW" dirty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FirstName</a:t>
            </a:r>
            <a:r>
              <a:rPr lang="en-US" altLang="zh-TW" dirty="0" smtClean="0"/>
              <a:t> </a:t>
            </a:r>
            <a:r>
              <a:rPr lang="en-US" altLang="zh-TW" dirty="0"/>
              <a:t>≥ </a:t>
            </a:r>
            <a:r>
              <a:rPr lang="en-US" altLang="zh-TW" dirty="0" smtClean="0"/>
              <a:t>0.8)</a:t>
            </a:r>
            <a:br>
              <a:rPr lang="en-US" altLang="zh-TW" dirty="0" smtClean="0"/>
            </a:br>
            <a:r>
              <a:rPr lang="en-US" altLang="zh-TW" dirty="0" smtClean="0"/>
              <a:t>Query : Jackson</a:t>
            </a:r>
            <a:br>
              <a:rPr lang="en-US" altLang="zh-TW" dirty="0" smtClean="0"/>
            </a:br>
            <a:r>
              <a:rPr lang="en-US" altLang="zh-TW" dirty="0" smtClean="0"/>
              <a:t>              Mark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Susan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Jackson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Maggie	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275856" y="465313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004048" y="44684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827584" y="54452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26343" y="526055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delete</a:t>
            </a:r>
            <a:endParaRPr lang="zh-TW" altLang="en-US" dirty="0"/>
          </a:p>
        </p:txBody>
      </p:sp>
      <p:pic>
        <p:nvPicPr>
          <p:cNvPr id="21" name="圖片 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58" y="5226315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Motivation</a:t>
            </a:r>
            <a:r>
              <a:rPr lang="en-US" altLang="zh-TW" sz="2800" dirty="0" smtClean="0"/>
              <a:t>:</a:t>
            </a:r>
          </a:p>
          <a:p>
            <a:pPr lvl="1"/>
            <a:r>
              <a:rPr lang="en-US" altLang="zh-TW" dirty="0"/>
              <a:t>For  these  and  similar  problem  settings,  a  common  </a:t>
            </a:r>
            <a:r>
              <a:rPr lang="en-US" altLang="zh-TW" dirty="0" smtClean="0"/>
              <a:t>approach </a:t>
            </a:r>
            <a:r>
              <a:rPr lang="en-US" altLang="zh-TW" dirty="0"/>
              <a:t>is to deﬁne several similarity measures for </a:t>
            </a:r>
            <a:r>
              <a:rPr lang="en-US" altLang="zh-TW" dirty="0" smtClean="0"/>
              <a:t>diﬀerent aspects </a:t>
            </a:r>
            <a:r>
              <a:rPr lang="en-US" altLang="zh-TW" dirty="0"/>
              <a:t>of the problem.</a:t>
            </a:r>
            <a:endParaRPr lang="en-US" altLang="zh-TW" dirty="0" smtClean="0"/>
          </a:p>
          <a:p>
            <a:pPr marL="274320" lvl="1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Goal:</a:t>
            </a:r>
          </a:p>
          <a:p>
            <a:pPr lvl="1"/>
            <a:r>
              <a:rPr lang="en-US" altLang="zh-TW" dirty="0"/>
              <a:t>To combine such similarity measures,  there exist </a:t>
            </a:r>
            <a:r>
              <a:rPr lang="en-US" altLang="zh-TW" dirty="0" smtClean="0"/>
              <a:t>diﬀerent approaches.</a:t>
            </a:r>
          </a:p>
          <a:p>
            <a:pPr lvl="1"/>
            <a:r>
              <a:rPr lang="en-US" altLang="zh-TW" dirty="0" smtClean="0"/>
              <a:t>perform </a:t>
            </a:r>
            <a:r>
              <a:rPr lang="en-US" altLang="zh-TW" dirty="0"/>
              <a:t>eﬃcient search based on a </a:t>
            </a:r>
            <a:r>
              <a:rPr lang="en-US" altLang="zh-TW" dirty="0" smtClean="0"/>
              <a:t>set of </a:t>
            </a:r>
            <a:r>
              <a:rPr lang="en-US" altLang="zh-TW" dirty="0"/>
              <a:t>similarity measures and an arbitrary  composition </a:t>
            </a:r>
            <a:r>
              <a:rPr lang="en-US" altLang="zh-TW" dirty="0" smtClean="0"/>
              <a:t>technique</a:t>
            </a:r>
            <a:r>
              <a:rPr lang="en-US" altLang="zh-TW" dirty="0"/>
              <a:t>. 	</a:t>
            </a:r>
            <a:r>
              <a:rPr lang="en-US" altLang="zh-TW" dirty="0" smtClean="0"/>
              <a:t>				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4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Filter-and-refine Search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Introduction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611560" y="2204864"/>
            <a:ext cx="792088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query</a:t>
            </a:r>
            <a:endParaRPr lang="zh-TW" altLang="en-US" dirty="0"/>
          </a:p>
        </p:txBody>
      </p:sp>
      <p:sp>
        <p:nvSpPr>
          <p:cNvPr id="7" name="流程圖: 磁碟 6"/>
          <p:cNvSpPr/>
          <p:nvPr/>
        </p:nvSpPr>
        <p:spPr>
          <a:xfrm>
            <a:off x="2339752" y="1844824"/>
            <a:ext cx="1584176" cy="936104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Database</a:t>
            </a:r>
            <a:endParaRPr lang="zh-TW" altLang="en-US" dirty="0"/>
          </a:p>
        </p:txBody>
      </p:sp>
      <p:sp>
        <p:nvSpPr>
          <p:cNvPr id="8" name="流程圖: 程序 7"/>
          <p:cNvSpPr/>
          <p:nvPr/>
        </p:nvSpPr>
        <p:spPr>
          <a:xfrm>
            <a:off x="5040052" y="2132856"/>
            <a:ext cx="936104" cy="432048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>
            <a:off x="1775959" y="2204864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4315915" y="2204864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加號 10"/>
          <p:cNvSpPr/>
          <p:nvPr/>
        </p:nvSpPr>
        <p:spPr>
          <a:xfrm>
            <a:off x="2135999" y="4113076"/>
            <a:ext cx="504056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filter, funne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55" y="3624300"/>
            <a:ext cx="1219200" cy="121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等於 11"/>
          <p:cNvSpPr/>
          <p:nvPr/>
        </p:nvSpPr>
        <p:spPr>
          <a:xfrm>
            <a:off x="3135694" y="5275600"/>
            <a:ext cx="396044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流程圖: 磁碟 13"/>
          <p:cNvSpPr/>
          <p:nvPr/>
        </p:nvSpPr>
        <p:spPr>
          <a:xfrm>
            <a:off x="215516" y="3861048"/>
            <a:ext cx="1584176" cy="936104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Database</a:t>
            </a:r>
            <a:endParaRPr lang="zh-TW" altLang="en-US" dirty="0"/>
          </a:p>
        </p:txBody>
      </p:sp>
      <p:sp>
        <p:nvSpPr>
          <p:cNvPr id="15" name="流程圖: 磁碟 14"/>
          <p:cNvSpPr/>
          <p:nvPr/>
        </p:nvSpPr>
        <p:spPr>
          <a:xfrm>
            <a:off x="4675954" y="3979405"/>
            <a:ext cx="760141" cy="864096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Data base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799692" y="5213379"/>
            <a:ext cx="119793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Filter criterion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716947" y="5203592"/>
            <a:ext cx="119793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uery plan </a:t>
            </a:r>
            <a:endParaRPr lang="zh-TW" altLang="en-US" dirty="0"/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2322881" y="4833258"/>
            <a:ext cx="634347" cy="36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311450" y="5018197"/>
            <a:ext cx="3148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1.Contain correct </a:t>
            </a:r>
            <a:r>
              <a:rPr lang="en-US" altLang="zh-TW" dirty="0"/>
              <a:t>s</a:t>
            </a:r>
            <a:r>
              <a:rPr lang="en-US" altLang="zh-TW" dirty="0" smtClean="0"/>
              <a:t>imilar </a:t>
            </a:r>
            <a:r>
              <a:rPr lang="en-US" altLang="zh-TW" dirty="0"/>
              <a:t>r</a:t>
            </a:r>
            <a:r>
              <a:rPr lang="en-US" altLang="zh-TW" dirty="0" smtClean="0"/>
              <a:t>ecord</a:t>
            </a:r>
          </a:p>
          <a:p>
            <a:r>
              <a:rPr lang="en-US" altLang="zh-TW" dirty="0" smtClean="0"/>
              <a:t>2.Missing data should be as low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as possible</a:t>
            </a:r>
          </a:p>
          <a:p>
            <a:r>
              <a:rPr lang="en-US" altLang="zh-TW" dirty="0" smtClean="0"/>
              <a:t>3.List should be as low as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possible</a:t>
            </a:r>
          </a:p>
        </p:txBody>
      </p:sp>
      <p:sp>
        <p:nvSpPr>
          <p:cNvPr id="25" name="等於 24"/>
          <p:cNvSpPr/>
          <p:nvPr/>
        </p:nvSpPr>
        <p:spPr>
          <a:xfrm>
            <a:off x="4076328" y="4170276"/>
            <a:ext cx="396044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 flipV="1">
            <a:off x="5436096" y="4411453"/>
            <a:ext cx="540060" cy="6067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3" grpId="0" animBg="1"/>
      <p:bldP spid="17" grpId="0" animBg="1"/>
      <p:bldP spid="23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Problem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Composed similarity measures</a:t>
            </a:r>
          </a:p>
          <a:p>
            <a:r>
              <a:rPr lang="en-US" altLang="zh-TW" dirty="0" smtClean="0"/>
              <a:t>Query plan optimization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6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Composed similarity </a:t>
            </a:r>
            <a:r>
              <a:rPr lang="en-US" altLang="zh-TW" dirty="0" smtClean="0"/>
              <a:t>measures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126151"/>
              </p:ext>
            </p:extLst>
          </p:nvPr>
        </p:nvGraphicFramePr>
        <p:xfrm>
          <a:off x="1115616" y="16288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FirstName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LastName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Birthdate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zip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Problem </a:t>
            </a:r>
            <a:r>
              <a:rPr lang="en-US" altLang="zh-TW" sz="2000" dirty="0"/>
              <a:t>Definition</a:t>
            </a:r>
            <a:endParaRPr lang="zh-TW" altLang="en-US" sz="2000" dirty="0"/>
          </a:p>
        </p:txBody>
      </p:sp>
      <p:graphicFrame>
        <p:nvGraphicFramePr>
          <p:cNvPr id="8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203377"/>
              </p:ext>
            </p:extLst>
          </p:nvPr>
        </p:nvGraphicFramePr>
        <p:xfrm>
          <a:off x="1115616" y="2780928"/>
          <a:ext cx="6096000" cy="64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Jarco-winkler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distance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Jarco-winkler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distance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Relative</a:t>
                      </a:r>
                      <a:r>
                        <a:rPr lang="en-US" altLang="zh-TW" baseline="0" dirty="0" smtClean="0"/>
                        <a:t> distance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Numeric</a:t>
                      </a:r>
                      <a:r>
                        <a:rPr lang="en-US" altLang="zh-TW" baseline="0" dirty="0" smtClean="0"/>
                        <a:t> difference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043608" y="220486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𝑆𝑖𝑚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𝐹𝑖𝑟𝑠𝑡𝑁𝑎𝑚𝑒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04864"/>
                <a:ext cx="151216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627784" y="2215088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𝑆𝑖𝑚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𝐿𝑎𝑠𝑡𝑁𝑎𝑚𝑒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215088"/>
                <a:ext cx="151216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724128" y="2221038"/>
                <a:ext cx="151216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𝑆𝑖𝑚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𝑧𝑖𝑝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221038"/>
                <a:ext cx="1512168" cy="390748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184577" y="220486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𝑆𝑖𝑚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𝐵𝑖𝑟𝑡h𝑑𝑎𝑡𝑒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77" y="2204864"/>
                <a:ext cx="151216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107504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[0,1]</a:t>
            </a:r>
            <a:endParaRPr lang="zh-TW" altLang="en-US" dirty="0"/>
          </a:p>
        </p:txBody>
      </p:sp>
      <p:cxnSp>
        <p:nvCxnSpPr>
          <p:cNvPr id="21" name="直線單箭頭接點 20"/>
          <p:cNvCxnSpPr>
            <a:endCxn id="19" idx="3"/>
          </p:cNvCxnSpPr>
          <p:nvPr/>
        </p:nvCxnSpPr>
        <p:spPr>
          <a:xfrm>
            <a:off x="755576" y="238953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491880" y="4682345"/>
                <a:ext cx="1512168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𝑆𝑖𝑚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𝑜𝑣𝑒𝑟𝑎𝑙𝑙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682345"/>
                <a:ext cx="151216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/>
          <p:nvPr/>
        </p:nvCxnSpPr>
        <p:spPr>
          <a:xfrm>
            <a:off x="1799692" y="3501008"/>
            <a:ext cx="140415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3383868" y="3501008"/>
            <a:ext cx="46805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4572000" y="3501008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5220072" y="3501008"/>
            <a:ext cx="162018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251520" y="4005064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Weighted sum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32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Query plan optimization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Problem Definition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55576" y="1556792"/>
                <a:ext cx="1899879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𝑆𝑖𝑚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𝑞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r>
                        <a:rPr lang="en-US" altLang="zh-TW" b="0" i="1" smtClean="0">
                          <a:latin typeface="Cambria Math"/>
                        </a:rPr>
                        <m:t>)≥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1899879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>
            <a:off x="2774031" y="1752166"/>
            <a:ext cx="7898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23928" y="1556792"/>
                <a:ext cx="935449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556792"/>
                <a:ext cx="935449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874152" y="2276872"/>
            <a:ext cx="62283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/>
              <a:t>Query </a:t>
            </a:r>
            <a:r>
              <a:rPr lang="en-US" altLang="zh-TW" sz="2000" b="1" dirty="0"/>
              <a:t>plan template: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dirty="0" smtClean="0"/>
              <a:t>a </a:t>
            </a:r>
            <a:r>
              <a:rPr lang="en-US" altLang="zh-TW" dirty="0"/>
              <a:t>combination of </a:t>
            </a:r>
            <a:r>
              <a:rPr lang="en-US" altLang="zh-TW" dirty="0" smtClean="0"/>
              <a:t>attribute predicates with the </a:t>
            </a:r>
            <a:r>
              <a:rPr lang="en-US" altLang="zh-TW" dirty="0"/>
              <a:t>logical operators </a:t>
            </a:r>
            <a:endParaRPr lang="en-US" altLang="zh-TW" dirty="0" smtClean="0"/>
          </a:p>
          <a:p>
            <a:r>
              <a:rPr lang="en-US" altLang="zh-TW" dirty="0" smtClean="0"/>
              <a:t>conjunction </a:t>
            </a:r>
            <a:r>
              <a:rPr lang="en-US" altLang="zh-TW" dirty="0"/>
              <a:t>and disjunction.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74152" y="4077072"/>
            <a:ext cx="49991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/>
              <a:t>Query </a:t>
            </a:r>
            <a:r>
              <a:rPr lang="en-US" altLang="zh-TW" sz="2000" b="1" dirty="0"/>
              <a:t>plan </a:t>
            </a:r>
            <a:r>
              <a:rPr lang="en-US" altLang="zh-TW" sz="2000" b="1" dirty="0" smtClean="0"/>
              <a:t>: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dirty="0" smtClean="0"/>
              <a:t>all </a:t>
            </a:r>
            <a:r>
              <a:rPr lang="en-US" altLang="zh-TW" dirty="0"/>
              <a:t>threshold variables in a query plan template are</a:t>
            </a:r>
          </a:p>
          <a:p>
            <a:r>
              <a:rPr lang="en-US" altLang="zh-TW" dirty="0"/>
              <a:t>assigned a value.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21" y="3286250"/>
            <a:ext cx="3008759" cy="79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874152" y="5031179"/>
                <a:ext cx="8136904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1" dirty="0"/>
                  <a:t>E</a:t>
                </a:r>
                <a:r>
                  <a:rPr lang="en-US" altLang="zh-TW" sz="2000" b="1" dirty="0" smtClean="0"/>
                  <a:t>xample </a:t>
                </a:r>
                <a:r>
                  <a:rPr lang="en-US" altLang="zh-TW" sz="2000" b="1" dirty="0" smtClean="0"/>
                  <a:t>:</a:t>
                </a:r>
              </a:p>
              <a:p>
                <a:r>
                  <a:rPr lang="en-US" altLang="zh-TW" b="1" dirty="0"/>
                  <a:t>Query plan </a:t>
                </a:r>
                <a:r>
                  <a:rPr lang="en-US" altLang="zh-TW" b="1" dirty="0" smtClean="0"/>
                  <a:t>template</a:t>
                </a:r>
              </a:p>
              <a:p>
                <a:r>
                  <a:rPr lang="en-US" altLang="zh-TW" dirty="0"/>
                  <a:t>( </a:t>
                </a:r>
                <a:r>
                  <a:rPr lang="en-US" altLang="zh-TW" dirty="0" err="1"/>
                  <a:t>FirstName</a:t>
                </a:r>
                <a:r>
                  <a:rPr lang="en-US" altLang="zh-TW" dirty="0"/>
                  <a:t>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1400" dirty="0"/>
                          <m:t>FirstName</m:t>
                        </m:r>
                      </m:sub>
                    </m:sSub>
                  </m:oMath>
                </a14:m>
                <a:r>
                  <a:rPr lang="en-US" altLang="zh-TW" dirty="0"/>
                  <a:t> ∧  Zip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1400" dirty="0"/>
                          <m:t>Zip</m:t>
                        </m:r>
                      </m:sub>
                    </m:sSub>
                  </m:oMath>
                </a14:m>
                <a:r>
                  <a:rPr lang="en-US" altLang="zh-TW" dirty="0"/>
                  <a:t> ) ∨ ( </a:t>
                </a:r>
                <a:r>
                  <a:rPr lang="en-US" altLang="zh-TW" dirty="0" err="1"/>
                  <a:t>LastName</a:t>
                </a:r>
                <a:r>
                  <a:rPr lang="en-US" altLang="zh-TW" dirty="0"/>
                  <a:t>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1400" dirty="0"/>
                          <m:t>LastName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∧  </a:t>
                </a:r>
                <a:r>
                  <a:rPr lang="en-US" altLang="zh-TW" dirty="0" err="1" smtClean="0"/>
                  <a:t>BirthDate</a:t>
                </a:r>
                <a:r>
                  <a:rPr lang="en-US" altLang="zh-TW" dirty="0" smtClean="0"/>
                  <a:t>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1400" dirty="0"/>
                          <m:t>BirthDate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  <a:endParaRPr lang="en-US" altLang="zh-TW" b="1" dirty="0" smtClean="0"/>
              </a:p>
              <a:p>
                <a:r>
                  <a:rPr lang="en-US" altLang="zh-TW" b="1" dirty="0" smtClean="0"/>
                  <a:t>Query plan:</a:t>
                </a:r>
                <a:r>
                  <a:rPr lang="en-US" altLang="zh-TW" b="1" dirty="0"/>
                  <a:t/>
                </a:r>
                <a:br>
                  <a:rPr lang="en-US" altLang="zh-TW" b="1" dirty="0"/>
                </a:br>
                <a:r>
                  <a:rPr lang="en-US" altLang="zh-TW" dirty="0" smtClean="0"/>
                  <a:t>( </a:t>
                </a:r>
                <a:r>
                  <a:rPr lang="en-US" altLang="zh-TW" dirty="0" err="1" smtClean="0"/>
                  <a:t>FirstName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≥ 0.9 ∧ </a:t>
                </a:r>
                <a:r>
                  <a:rPr lang="en-US" altLang="zh-TW" dirty="0" smtClean="0"/>
                  <a:t> Zip </a:t>
                </a:r>
                <a:r>
                  <a:rPr lang="en-US" altLang="zh-TW" dirty="0"/>
                  <a:t>≥ </a:t>
                </a:r>
                <a:r>
                  <a:rPr lang="en-US" altLang="zh-TW" dirty="0" smtClean="0"/>
                  <a:t>1.0 ) ∨ ( </a:t>
                </a:r>
                <a:r>
                  <a:rPr lang="en-US" altLang="zh-TW" dirty="0" err="1" smtClean="0"/>
                  <a:t>LastName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≥ 0.8 </a:t>
                </a:r>
                <a:r>
                  <a:rPr lang="en-US" altLang="zh-TW" dirty="0" smtClean="0"/>
                  <a:t> ∧  </a:t>
                </a:r>
                <a:r>
                  <a:rPr lang="en-US" altLang="zh-TW" dirty="0" err="1"/>
                  <a:t>BirthDate</a:t>
                </a:r>
                <a:r>
                  <a:rPr lang="en-US" altLang="zh-TW" dirty="0"/>
                  <a:t> ≥ </a:t>
                </a:r>
                <a:r>
                  <a:rPr lang="en-US" altLang="zh-TW" dirty="0" smtClean="0"/>
                  <a:t>0.85 )</a:t>
                </a:r>
                <a:endParaRPr lang="zh-TW" altLang="en-US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52" y="5031179"/>
                <a:ext cx="8136904" cy="1785104"/>
              </a:xfrm>
              <a:prstGeom prst="rect">
                <a:avLst/>
              </a:prstGeom>
              <a:blipFill rotWithShape="1">
                <a:blip r:embed="rId6"/>
                <a:stretch>
                  <a:fillRect l="-749" t="-1706" b="-44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7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evaluate query plans, we deﬁne diﬀerent </a:t>
            </a:r>
            <a:r>
              <a:rPr lang="en-US" altLang="zh-TW" dirty="0" smtClean="0"/>
              <a:t>performance metrics.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altLang="zh-TW" dirty="0" smtClean="0"/>
              <a:t>completeness </a:t>
            </a:r>
            <a:r>
              <a:rPr lang="en-US" altLang="zh-TW" dirty="0"/>
              <a:t>comp(</a:t>
            </a:r>
            <a:r>
              <a:rPr lang="en-US" altLang="zh-TW" dirty="0" err="1"/>
              <a:t>qp</a:t>
            </a:r>
            <a:r>
              <a:rPr lang="en-US" altLang="zh-TW" dirty="0"/>
              <a:t>) </a:t>
            </a:r>
            <a:r>
              <a:rPr lang="en-US" altLang="zh-TW" dirty="0" smtClean="0"/>
              <a:t>:</a:t>
            </a:r>
          </a:p>
          <a:p>
            <a:pPr marL="41148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a query plan </a:t>
            </a:r>
            <a:r>
              <a:rPr lang="en-US" altLang="zh-TW" dirty="0" err="1"/>
              <a:t>qp</a:t>
            </a:r>
            <a:r>
              <a:rPr lang="en-US" altLang="zh-TW" dirty="0"/>
              <a:t> is the expected proportion of correct </a:t>
            </a:r>
            <a:r>
              <a:rPr lang="en-US" altLang="zh-TW" dirty="0" smtClean="0"/>
              <a:t>	query/result record </a:t>
            </a:r>
            <a:r>
              <a:rPr lang="en-US" altLang="zh-TW" dirty="0"/>
              <a:t>pairs that are covered by </a:t>
            </a:r>
            <a:r>
              <a:rPr lang="en-US" altLang="zh-TW" dirty="0" err="1"/>
              <a:t>qp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altLang="zh-TW" dirty="0" smtClean="0"/>
              <a:t>costs </a:t>
            </a:r>
            <a:r>
              <a:rPr lang="en-US" altLang="zh-TW" dirty="0"/>
              <a:t>costs(</a:t>
            </a:r>
            <a:r>
              <a:rPr lang="en-US" altLang="zh-TW" dirty="0" err="1"/>
              <a:t>qp</a:t>
            </a:r>
            <a:r>
              <a:rPr lang="en-US" altLang="zh-TW" dirty="0"/>
              <a:t>) </a:t>
            </a:r>
            <a:r>
              <a:rPr lang="en-US" altLang="zh-TW" dirty="0" smtClean="0"/>
              <a:t>:</a:t>
            </a:r>
          </a:p>
          <a:p>
            <a:pPr marL="41148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a </a:t>
            </a:r>
            <a:r>
              <a:rPr lang="en-US" altLang="zh-TW" dirty="0"/>
              <a:t>query plan </a:t>
            </a:r>
            <a:r>
              <a:rPr lang="en-US" altLang="zh-TW" dirty="0" err="1"/>
              <a:t>qp</a:t>
            </a:r>
            <a:r>
              <a:rPr lang="en-US" altLang="zh-TW" dirty="0"/>
              <a:t> is the expected average number of </a:t>
            </a:r>
            <a:r>
              <a:rPr lang="en-US" altLang="zh-TW" dirty="0" smtClean="0"/>
              <a:t>records in </a:t>
            </a:r>
            <a:r>
              <a:rPr lang="en-US" altLang="zh-TW" dirty="0"/>
              <a:t>R </a:t>
            </a:r>
            <a:r>
              <a:rPr lang="en-US" altLang="zh-TW" dirty="0" smtClean="0"/>
              <a:t>	that </a:t>
            </a:r>
            <a:r>
              <a:rPr lang="en-US" altLang="zh-TW" dirty="0"/>
              <a:t>are covered by </a:t>
            </a:r>
            <a:r>
              <a:rPr lang="en-US" altLang="zh-TW" dirty="0" err="1"/>
              <a:t>qp</a:t>
            </a:r>
            <a:r>
              <a:rPr lang="en-US" altLang="zh-TW" dirty="0"/>
              <a:t>. </a:t>
            </a:r>
          </a:p>
          <a:p>
            <a:pPr marL="411480" lvl="1" indent="0">
              <a:buNone/>
            </a:pPr>
            <a:endParaRPr lang="en-US" altLang="zh-TW" dirty="0" smtClean="0"/>
          </a:p>
          <a:p>
            <a:r>
              <a:rPr lang="en-US" altLang="zh-TW" dirty="0"/>
              <a:t>Given a set R of records and a cost threshold C, the </a:t>
            </a:r>
            <a:r>
              <a:rPr lang="en-US" altLang="zh-TW" b="1" dirty="0" smtClean="0"/>
              <a:t>query plan </a:t>
            </a:r>
            <a:r>
              <a:rPr lang="en-US" altLang="zh-TW" b="1" dirty="0"/>
              <a:t>optimization problem</a:t>
            </a:r>
            <a:r>
              <a:rPr lang="en-US" altLang="zh-TW" dirty="0"/>
              <a:t> is to ﬁnd the query plan </a:t>
            </a:r>
            <a:r>
              <a:rPr lang="en-US" altLang="zh-TW" dirty="0" err="1" smtClean="0"/>
              <a:t>qp</a:t>
            </a:r>
            <a:r>
              <a:rPr lang="en-US" altLang="zh-TW" dirty="0" smtClean="0"/>
              <a:t> that </a:t>
            </a:r>
            <a:r>
              <a:rPr lang="en-US" altLang="zh-TW" dirty="0"/>
              <a:t>maximizes comp(</a:t>
            </a:r>
            <a:r>
              <a:rPr lang="en-US" altLang="zh-TW" dirty="0" err="1"/>
              <a:t>qp</a:t>
            </a:r>
            <a:r>
              <a:rPr lang="en-US" altLang="zh-TW" dirty="0"/>
              <a:t>) with costs(</a:t>
            </a:r>
            <a:r>
              <a:rPr lang="en-US" altLang="zh-TW" dirty="0" err="1"/>
              <a:t>qp</a:t>
            </a:r>
            <a:r>
              <a:rPr lang="en-US" altLang="zh-TW" dirty="0"/>
              <a:t>) &lt; C.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Query plan optimization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508104" y="1306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Problem Definition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017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2161</TotalTime>
  <Words>1465</Words>
  <Application>Microsoft Office PowerPoint</Application>
  <PresentationFormat>如螢幕大小 (4:3)</PresentationFormat>
  <Paragraphs>334</Paragraphs>
  <Slides>32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相鄰</vt:lpstr>
      <vt:lpstr>Efﬁcient Similarity Search : Arbitrary Similarity Measures, Arbitrary Composition</vt:lpstr>
      <vt:lpstr>Index</vt:lpstr>
      <vt:lpstr>Introduction</vt:lpstr>
      <vt:lpstr>Introduction</vt:lpstr>
      <vt:lpstr>Filter-and-refine Search</vt:lpstr>
      <vt:lpstr>Problem Definition</vt:lpstr>
      <vt:lpstr>Composed similarity measures</vt:lpstr>
      <vt:lpstr>Query plan optimization</vt:lpstr>
      <vt:lpstr>PowerPoint 簡報</vt:lpstr>
      <vt:lpstr>Evaluating Query Plans</vt:lpstr>
      <vt:lpstr>Completeness Estimation</vt:lpstr>
      <vt:lpstr>Completeness Estimation</vt:lpstr>
      <vt:lpstr>Completeness Estimation</vt:lpstr>
      <vt:lpstr>Cost Estimation</vt:lpstr>
      <vt:lpstr>Cost Estimation</vt:lpstr>
      <vt:lpstr>Cost Estimation</vt:lpstr>
      <vt:lpstr>Cost Estimation</vt:lpstr>
      <vt:lpstr>Cost Estimation</vt:lpstr>
      <vt:lpstr>Cost Estimation</vt:lpstr>
      <vt:lpstr>Cost Estimation</vt:lpstr>
      <vt:lpstr>Query Plan Optimization</vt:lpstr>
      <vt:lpstr>Query Plan Optimization</vt:lpstr>
      <vt:lpstr>Query Plan Optimization</vt:lpstr>
      <vt:lpstr>Query Plan Optimization</vt:lpstr>
      <vt:lpstr>Query Plan Optimization</vt:lpstr>
      <vt:lpstr>Query Plan Optimization</vt:lpstr>
      <vt:lpstr>Query Plan Optimization</vt:lpstr>
      <vt:lpstr>PowerPoint 簡報</vt:lpstr>
      <vt:lpstr>Real-world Similarity Search</vt:lpstr>
      <vt:lpstr>Conclusion</vt:lpstr>
      <vt:lpstr>Thx for your listening …..</vt:lpstr>
      <vt:lpstr>Speed up the basic algorithm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Miks</cp:lastModifiedBy>
  <cp:revision>166</cp:revision>
  <cp:lastPrinted>2011-10-31T01:13:26Z</cp:lastPrinted>
  <dcterms:created xsi:type="dcterms:W3CDTF">2011-06-14T10:57:34Z</dcterms:created>
  <dcterms:modified xsi:type="dcterms:W3CDTF">2011-10-31T01:17:53Z</dcterms:modified>
</cp:coreProperties>
</file>